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5" r:id="rId2"/>
    <p:sldId id="423" r:id="rId3"/>
    <p:sldId id="422" r:id="rId4"/>
    <p:sldId id="401" r:id="rId5"/>
    <p:sldId id="397" r:id="rId6"/>
    <p:sldId id="400" r:id="rId7"/>
    <p:sldId id="425" r:id="rId8"/>
    <p:sldId id="426" r:id="rId9"/>
    <p:sldId id="348" r:id="rId10"/>
  </p:sldIdLst>
  <p:sldSz cx="9144000" cy="6858000" type="screen4x3"/>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Larson" initials="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363"/>
    <a:srgbClr val="FFC932"/>
    <a:srgbClr val="2829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85486" autoAdjust="0"/>
  </p:normalViewPr>
  <p:slideViewPr>
    <p:cSldViewPr>
      <p:cViewPr varScale="1">
        <p:scale>
          <a:sx n="43" d="100"/>
          <a:sy n="43" d="100"/>
        </p:scale>
        <p:origin x="1224"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E111C5-2E10-4B50-903C-56D65B4EDD75}" type="datetimeFigureOut">
              <a:rPr lang="en-US" smtClean="0"/>
              <a:pPr/>
              <a:t>1/28/2019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D6E9DA-062B-4AC6-8061-5436A2651ABA}" type="slidenum">
              <a:rPr lang="en-US" smtClean="0"/>
              <a:pPr/>
              <a:t>‹#›</a:t>
            </a:fld>
            <a:endParaRPr lang="en-US"/>
          </a:p>
        </p:txBody>
      </p:sp>
    </p:spTree>
    <p:extLst>
      <p:ext uri="{BB962C8B-B14F-4D97-AF65-F5344CB8AC3E}">
        <p14:creationId xmlns:p14="http://schemas.microsoft.com/office/powerpoint/2010/main" val="1016247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D6E9DA-062B-4AC6-8061-5436A2651ABA}" type="slidenum">
              <a:rPr lang="en-US" smtClean="0"/>
              <a:pPr/>
              <a:t>2</a:t>
            </a:fld>
            <a:endParaRPr lang="en-US"/>
          </a:p>
        </p:txBody>
      </p:sp>
    </p:spTree>
    <p:extLst>
      <p:ext uri="{BB962C8B-B14F-4D97-AF65-F5344CB8AC3E}">
        <p14:creationId xmlns:p14="http://schemas.microsoft.com/office/powerpoint/2010/main" val="1215643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D6E9DA-062B-4AC6-8061-5436A2651ABA}" type="slidenum">
              <a:rPr lang="en-US" smtClean="0"/>
              <a:pPr/>
              <a:t>8</a:t>
            </a:fld>
            <a:endParaRPr lang="en-US"/>
          </a:p>
        </p:txBody>
      </p:sp>
    </p:spTree>
    <p:extLst>
      <p:ext uri="{BB962C8B-B14F-4D97-AF65-F5344CB8AC3E}">
        <p14:creationId xmlns:p14="http://schemas.microsoft.com/office/powerpoint/2010/main" val="3945298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784DFD6-20D7-4D0A-9995-F52D21243865}" type="datetime1">
              <a:rPr lang="en-US" smtClean="0"/>
              <a:pPr/>
              <a:t>1/28/2019</a:t>
            </a:fld>
            <a:endParaRPr lang="en-US"/>
          </a:p>
        </p:txBody>
      </p:sp>
      <p:sp>
        <p:nvSpPr>
          <p:cNvPr id="5" name="Footer Placeholder 4"/>
          <p:cNvSpPr>
            <a:spLocks noGrp="1"/>
          </p:cNvSpPr>
          <p:nvPr>
            <p:ph type="ftr" sz="quarter" idx="11"/>
          </p:nvPr>
        </p:nvSpPr>
        <p:spPr/>
        <p:txBody>
          <a:bodyPr/>
          <a:lstStyle/>
          <a:p>
            <a:r>
              <a:rPr lang="en-US"/>
              <a:t>Department of Health and Human Services</a:t>
            </a:r>
          </a:p>
        </p:txBody>
      </p:sp>
      <p:sp>
        <p:nvSpPr>
          <p:cNvPr id="6" name="Slide Number Placeholder 5"/>
          <p:cNvSpPr>
            <a:spLocks noGrp="1"/>
          </p:cNvSpPr>
          <p:nvPr>
            <p:ph type="sldNum" sz="quarter" idx="12"/>
          </p:nvPr>
        </p:nvSpPr>
        <p:spPr/>
        <p:txBody>
          <a:bodyPr/>
          <a:lstStyle/>
          <a:p>
            <a:fld id="{AE7734D1-8BCF-4F6B-8C2C-67A07E74FCC1}" type="slidenum">
              <a:rPr lang="en-US" smtClean="0"/>
              <a:pPr/>
              <a:t>‹#›</a:t>
            </a:fld>
            <a:endParaRPr lang="en-US"/>
          </a:p>
        </p:txBody>
      </p:sp>
      <p:sp>
        <p:nvSpPr>
          <p:cNvPr id="7" name="Rectangle 6"/>
          <p:cNvSpPr/>
          <p:nvPr userDrawn="1"/>
        </p:nvSpPr>
        <p:spPr>
          <a:xfrm>
            <a:off x="0" y="0"/>
            <a:ext cx="9144000" cy="457200"/>
          </a:xfrm>
          <a:prstGeom prst="rect">
            <a:avLst/>
          </a:prstGeom>
          <a:solidFill>
            <a:srgbClr val="282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583" y="478510"/>
            <a:ext cx="9154332" cy="1143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583" y="6324600"/>
            <a:ext cx="9144000" cy="540504"/>
          </a:xfrm>
          <a:prstGeom prst="rect">
            <a:avLst/>
          </a:prstGeom>
          <a:solidFill>
            <a:srgbClr val="282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583" y="6196416"/>
            <a:ext cx="9154332" cy="1143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http://quickmoneyanswers.com/wp-content/uploads/2012/03/nevada-state-sales-tax.jpg"/>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2064" y="12357"/>
            <a:ext cx="2126822" cy="2129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293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0B54DC-83D1-4DA6-9DCD-694F68049F74}" type="datetime1">
              <a:rPr lang="en-US" smtClean="0"/>
              <a:pPr/>
              <a:t>1/28/2019</a:t>
            </a:fld>
            <a:endParaRPr lang="en-US"/>
          </a:p>
        </p:txBody>
      </p:sp>
      <p:sp>
        <p:nvSpPr>
          <p:cNvPr id="5" name="Footer Placeholder 4"/>
          <p:cNvSpPr>
            <a:spLocks noGrp="1"/>
          </p:cNvSpPr>
          <p:nvPr>
            <p:ph type="ftr" sz="quarter" idx="11"/>
          </p:nvPr>
        </p:nvSpPr>
        <p:spPr/>
        <p:txBody>
          <a:bodyPr/>
          <a:lstStyle/>
          <a:p>
            <a:r>
              <a:rPr lang="en-US"/>
              <a:t>Department of Health and Human Services</a:t>
            </a:r>
          </a:p>
        </p:txBody>
      </p:sp>
      <p:sp>
        <p:nvSpPr>
          <p:cNvPr id="6" name="Slide Number Placeholder 5"/>
          <p:cNvSpPr>
            <a:spLocks noGrp="1"/>
          </p:cNvSpPr>
          <p:nvPr>
            <p:ph type="sldNum" sz="quarter" idx="12"/>
          </p:nvPr>
        </p:nvSpPr>
        <p:spPr/>
        <p:txBody>
          <a:bodyPr/>
          <a:lstStyle/>
          <a:p>
            <a:fld id="{AE7734D1-8BCF-4F6B-8C2C-67A07E74FCC1}" type="slidenum">
              <a:rPr lang="en-US" smtClean="0"/>
              <a:pPr/>
              <a:t>‹#›</a:t>
            </a:fld>
            <a:endParaRPr lang="en-US"/>
          </a:p>
        </p:txBody>
      </p:sp>
    </p:spTree>
    <p:extLst>
      <p:ext uri="{BB962C8B-B14F-4D97-AF65-F5344CB8AC3E}">
        <p14:creationId xmlns:p14="http://schemas.microsoft.com/office/powerpoint/2010/main" val="131721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EE864E-C3B8-4C36-A160-7B85ECD0DF3D}" type="datetime1">
              <a:rPr lang="en-US" smtClean="0"/>
              <a:pPr/>
              <a:t>1/28/2019</a:t>
            </a:fld>
            <a:endParaRPr lang="en-US"/>
          </a:p>
        </p:txBody>
      </p:sp>
      <p:sp>
        <p:nvSpPr>
          <p:cNvPr id="5" name="Footer Placeholder 4"/>
          <p:cNvSpPr>
            <a:spLocks noGrp="1"/>
          </p:cNvSpPr>
          <p:nvPr>
            <p:ph type="ftr" sz="quarter" idx="11"/>
          </p:nvPr>
        </p:nvSpPr>
        <p:spPr/>
        <p:txBody>
          <a:bodyPr/>
          <a:lstStyle/>
          <a:p>
            <a:r>
              <a:rPr lang="en-US"/>
              <a:t>Department of Health and Human Services</a:t>
            </a:r>
          </a:p>
        </p:txBody>
      </p:sp>
      <p:sp>
        <p:nvSpPr>
          <p:cNvPr id="6" name="Slide Number Placeholder 5"/>
          <p:cNvSpPr>
            <a:spLocks noGrp="1"/>
          </p:cNvSpPr>
          <p:nvPr>
            <p:ph type="sldNum" sz="quarter" idx="12"/>
          </p:nvPr>
        </p:nvSpPr>
        <p:spPr/>
        <p:txBody>
          <a:bodyPr/>
          <a:lstStyle/>
          <a:p>
            <a:fld id="{AE7734D1-8BCF-4F6B-8C2C-67A07E74FCC1}" type="slidenum">
              <a:rPr lang="en-US" smtClean="0"/>
              <a:pPr/>
              <a:t>‹#›</a:t>
            </a:fld>
            <a:endParaRPr lang="en-US"/>
          </a:p>
        </p:txBody>
      </p:sp>
    </p:spTree>
    <p:extLst>
      <p:ext uri="{BB962C8B-B14F-4D97-AF65-F5344CB8AC3E}">
        <p14:creationId xmlns:p14="http://schemas.microsoft.com/office/powerpoint/2010/main" val="178043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92810"/>
            <a:ext cx="8229600" cy="824828"/>
          </a:xfrm>
        </p:spPr>
        <p:txBody>
          <a:bodyPr/>
          <a:lstStyle>
            <a:lvl1pPr>
              <a:defRPr>
                <a:solidFill>
                  <a:schemeClr val="bg1">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89F4B-949A-4713-9C08-AE0CED9CC09B}" type="datetime1">
              <a:rPr lang="en-US" smtClean="0"/>
              <a:pPr/>
              <a:t>1/28/2019</a:t>
            </a:fld>
            <a:endParaRPr lang="en-US"/>
          </a:p>
        </p:txBody>
      </p:sp>
      <p:sp>
        <p:nvSpPr>
          <p:cNvPr id="5" name="Footer Placeholder 4"/>
          <p:cNvSpPr>
            <a:spLocks noGrp="1"/>
          </p:cNvSpPr>
          <p:nvPr>
            <p:ph type="ftr" sz="quarter" idx="11"/>
          </p:nvPr>
        </p:nvSpPr>
        <p:spPr/>
        <p:txBody>
          <a:bodyPr/>
          <a:lstStyle/>
          <a:p>
            <a:r>
              <a:rPr lang="en-US"/>
              <a:t>Department of Health and Human Services</a:t>
            </a:r>
          </a:p>
        </p:txBody>
      </p:sp>
      <p:sp>
        <p:nvSpPr>
          <p:cNvPr id="6" name="Slide Number Placeholder 5"/>
          <p:cNvSpPr>
            <a:spLocks noGrp="1"/>
          </p:cNvSpPr>
          <p:nvPr>
            <p:ph type="sldNum" sz="quarter" idx="12"/>
          </p:nvPr>
        </p:nvSpPr>
        <p:spPr/>
        <p:txBody>
          <a:bodyPr/>
          <a:lstStyle/>
          <a:p>
            <a:fld id="{AE7734D1-8BCF-4F6B-8C2C-67A07E74FCC1}" type="slidenum">
              <a:rPr lang="en-US" smtClean="0"/>
              <a:pPr/>
              <a:t>‹#›</a:t>
            </a:fld>
            <a:endParaRPr lang="en-US"/>
          </a:p>
        </p:txBody>
      </p:sp>
      <p:sp>
        <p:nvSpPr>
          <p:cNvPr id="7" name="Rectangle 6"/>
          <p:cNvSpPr/>
          <p:nvPr userDrawn="1"/>
        </p:nvSpPr>
        <p:spPr>
          <a:xfrm>
            <a:off x="0" y="0"/>
            <a:ext cx="9144000" cy="457200"/>
          </a:xfrm>
          <a:prstGeom prst="rect">
            <a:avLst/>
          </a:prstGeom>
          <a:solidFill>
            <a:srgbClr val="282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583" y="478510"/>
            <a:ext cx="9154332" cy="1143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2583" y="6324600"/>
            <a:ext cx="9144000" cy="540504"/>
          </a:xfrm>
          <a:prstGeom prst="rect">
            <a:avLst/>
          </a:prstGeom>
          <a:solidFill>
            <a:srgbClr val="282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583" y="6196416"/>
            <a:ext cx="9154332" cy="1143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6" descr="http://quickmoneyanswers.com/wp-content/uploads/2012/03/nevada-state-sales-tax.jpg"/>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76201"/>
            <a:ext cx="1293782"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97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CBEA89-A20C-47F6-8516-B7F25922B389}" type="datetime1">
              <a:rPr lang="en-US" smtClean="0"/>
              <a:pPr/>
              <a:t>1/28/2019</a:t>
            </a:fld>
            <a:endParaRPr lang="en-US"/>
          </a:p>
        </p:txBody>
      </p:sp>
      <p:sp>
        <p:nvSpPr>
          <p:cNvPr id="5" name="Footer Placeholder 4"/>
          <p:cNvSpPr>
            <a:spLocks noGrp="1"/>
          </p:cNvSpPr>
          <p:nvPr>
            <p:ph type="ftr" sz="quarter" idx="11"/>
          </p:nvPr>
        </p:nvSpPr>
        <p:spPr/>
        <p:txBody>
          <a:bodyPr/>
          <a:lstStyle/>
          <a:p>
            <a:r>
              <a:rPr lang="en-US"/>
              <a:t>Department of Health and Human Services</a:t>
            </a:r>
          </a:p>
        </p:txBody>
      </p:sp>
      <p:sp>
        <p:nvSpPr>
          <p:cNvPr id="6" name="Slide Number Placeholder 5"/>
          <p:cNvSpPr>
            <a:spLocks noGrp="1"/>
          </p:cNvSpPr>
          <p:nvPr>
            <p:ph type="sldNum" sz="quarter" idx="12"/>
          </p:nvPr>
        </p:nvSpPr>
        <p:spPr/>
        <p:txBody>
          <a:bodyPr/>
          <a:lstStyle/>
          <a:p>
            <a:fld id="{AE7734D1-8BCF-4F6B-8C2C-67A07E74FCC1}" type="slidenum">
              <a:rPr lang="en-US" smtClean="0"/>
              <a:pPr/>
              <a:t>‹#›</a:t>
            </a:fld>
            <a:endParaRPr lang="en-US"/>
          </a:p>
        </p:txBody>
      </p:sp>
    </p:spTree>
    <p:extLst>
      <p:ext uri="{BB962C8B-B14F-4D97-AF65-F5344CB8AC3E}">
        <p14:creationId xmlns:p14="http://schemas.microsoft.com/office/powerpoint/2010/main" val="2543883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CB916E-E72F-4F78-B38A-8175C81BF997}" type="datetime1">
              <a:rPr lang="en-US" smtClean="0"/>
              <a:pPr/>
              <a:t>1/28/2019</a:t>
            </a:fld>
            <a:endParaRPr lang="en-US"/>
          </a:p>
        </p:txBody>
      </p:sp>
      <p:sp>
        <p:nvSpPr>
          <p:cNvPr id="6" name="Footer Placeholder 5"/>
          <p:cNvSpPr>
            <a:spLocks noGrp="1"/>
          </p:cNvSpPr>
          <p:nvPr>
            <p:ph type="ftr" sz="quarter" idx="11"/>
          </p:nvPr>
        </p:nvSpPr>
        <p:spPr/>
        <p:txBody>
          <a:bodyPr/>
          <a:lstStyle/>
          <a:p>
            <a:r>
              <a:rPr lang="en-US"/>
              <a:t>Department of Health and Human Services</a:t>
            </a:r>
          </a:p>
        </p:txBody>
      </p:sp>
      <p:sp>
        <p:nvSpPr>
          <p:cNvPr id="7" name="Slide Number Placeholder 6"/>
          <p:cNvSpPr>
            <a:spLocks noGrp="1"/>
          </p:cNvSpPr>
          <p:nvPr>
            <p:ph type="sldNum" sz="quarter" idx="12"/>
          </p:nvPr>
        </p:nvSpPr>
        <p:spPr/>
        <p:txBody>
          <a:bodyPr/>
          <a:lstStyle/>
          <a:p>
            <a:fld id="{AE7734D1-8BCF-4F6B-8C2C-67A07E74FCC1}" type="slidenum">
              <a:rPr lang="en-US" smtClean="0"/>
              <a:pPr/>
              <a:t>‹#›</a:t>
            </a:fld>
            <a:endParaRPr lang="en-US"/>
          </a:p>
        </p:txBody>
      </p:sp>
    </p:spTree>
    <p:extLst>
      <p:ext uri="{BB962C8B-B14F-4D97-AF65-F5344CB8AC3E}">
        <p14:creationId xmlns:p14="http://schemas.microsoft.com/office/powerpoint/2010/main" val="3892089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A1A14-5A8C-4EBD-85CC-593A84BC3CBA}" type="datetime1">
              <a:rPr lang="en-US" smtClean="0"/>
              <a:pPr/>
              <a:t>1/28/2019</a:t>
            </a:fld>
            <a:endParaRPr lang="en-US"/>
          </a:p>
        </p:txBody>
      </p:sp>
      <p:sp>
        <p:nvSpPr>
          <p:cNvPr id="8" name="Footer Placeholder 7"/>
          <p:cNvSpPr>
            <a:spLocks noGrp="1"/>
          </p:cNvSpPr>
          <p:nvPr>
            <p:ph type="ftr" sz="quarter" idx="11"/>
          </p:nvPr>
        </p:nvSpPr>
        <p:spPr/>
        <p:txBody>
          <a:bodyPr/>
          <a:lstStyle/>
          <a:p>
            <a:r>
              <a:rPr lang="en-US"/>
              <a:t>Department of Health and Human Services</a:t>
            </a:r>
          </a:p>
        </p:txBody>
      </p:sp>
      <p:sp>
        <p:nvSpPr>
          <p:cNvPr id="9" name="Slide Number Placeholder 8"/>
          <p:cNvSpPr>
            <a:spLocks noGrp="1"/>
          </p:cNvSpPr>
          <p:nvPr>
            <p:ph type="sldNum" sz="quarter" idx="12"/>
          </p:nvPr>
        </p:nvSpPr>
        <p:spPr/>
        <p:txBody>
          <a:bodyPr/>
          <a:lstStyle/>
          <a:p>
            <a:fld id="{AE7734D1-8BCF-4F6B-8C2C-67A07E74FCC1}" type="slidenum">
              <a:rPr lang="en-US" smtClean="0"/>
              <a:pPr/>
              <a:t>‹#›</a:t>
            </a:fld>
            <a:endParaRPr lang="en-US"/>
          </a:p>
        </p:txBody>
      </p:sp>
    </p:spTree>
    <p:extLst>
      <p:ext uri="{BB962C8B-B14F-4D97-AF65-F5344CB8AC3E}">
        <p14:creationId xmlns:p14="http://schemas.microsoft.com/office/powerpoint/2010/main" val="53000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D84F88-EA95-4E14-95CF-41DD005FFEBC}" type="datetime1">
              <a:rPr lang="en-US" smtClean="0"/>
              <a:pPr/>
              <a:t>1/28/2019</a:t>
            </a:fld>
            <a:endParaRPr lang="en-US"/>
          </a:p>
        </p:txBody>
      </p:sp>
      <p:sp>
        <p:nvSpPr>
          <p:cNvPr id="4" name="Footer Placeholder 3"/>
          <p:cNvSpPr>
            <a:spLocks noGrp="1"/>
          </p:cNvSpPr>
          <p:nvPr>
            <p:ph type="ftr" sz="quarter" idx="11"/>
          </p:nvPr>
        </p:nvSpPr>
        <p:spPr/>
        <p:txBody>
          <a:bodyPr/>
          <a:lstStyle/>
          <a:p>
            <a:r>
              <a:rPr lang="en-US"/>
              <a:t>Department of Health and Human Services</a:t>
            </a:r>
          </a:p>
        </p:txBody>
      </p:sp>
      <p:sp>
        <p:nvSpPr>
          <p:cNvPr id="5" name="Slide Number Placeholder 4"/>
          <p:cNvSpPr>
            <a:spLocks noGrp="1"/>
          </p:cNvSpPr>
          <p:nvPr>
            <p:ph type="sldNum" sz="quarter" idx="12"/>
          </p:nvPr>
        </p:nvSpPr>
        <p:spPr/>
        <p:txBody>
          <a:bodyPr/>
          <a:lstStyle/>
          <a:p>
            <a:fld id="{AE7734D1-8BCF-4F6B-8C2C-67A07E74FCC1}" type="slidenum">
              <a:rPr lang="en-US" smtClean="0"/>
              <a:pPr/>
              <a:t>‹#›</a:t>
            </a:fld>
            <a:endParaRPr lang="en-US"/>
          </a:p>
        </p:txBody>
      </p:sp>
    </p:spTree>
    <p:extLst>
      <p:ext uri="{BB962C8B-B14F-4D97-AF65-F5344CB8AC3E}">
        <p14:creationId xmlns:p14="http://schemas.microsoft.com/office/powerpoint/2010/main" val="188761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7FAB1-C805-4D6C-918B-BB423E104321}" type="datetime1">
              <a:rPr lang="en-US" smtClean="0"/>
              <a:pPr/>
              <a:t>1/28/2019</a:t>
            </a:fld>
            <a:endParaRPr lang="en-US"/>
          </a:p>
        </p:txBody>
      </p:sp>
      <p:sp>
        <p:nvSpPr>
          <p:cNvPr id="3" name="Footer Placeholder 2"/>
          <p:cNvSpPr>
            <a:spLocks noGrp="1"/>
          </p:cNvSpPr>
          <p:nvPr>
            <p:ph type="ftr" sz="quarter" idx="11"/>
          </p:nvPr>
        </p:nvSpPr>
        <p:spPr/>
        <p:txBody>
          <a:bodyPr/>
          <a:lstStyle/>
          <a:p>
            <a:r>
              <a:rPr lang="en-US"/>
              <a:t>Department of Health and Human Services</a:t>
            </a:r>
          </a:p>
        </p:txBody>
      </p:sp>
      <p:sp>
        <p:nvSpPr>
          <p:cNvPr id="4" name="Slide Number Placeholder 3"/>
          <p:cNvSpPr>
            <a:spLocks noGrp="1"/>
          </p:cNvSpPr>
          <p:nvPr>
            <p:ph type="sldNum" sz="quarter" idx="12"/>
          </p:nvPr>
        </p:nvSpPr>
        <p:spPr/>
        <p:txBody>
          <a:bodyPr/>
          <a:lstStyle/>
          <a:p>
            <a:fld id="{AE7734D1-8BCF-4F6B-8C2C-67A07E74FCC1}" type="slidenum">
              <a:rPr lang="en-US" smtClean="0"/>
              <a:pPr/>
              <a:t>‹#›</a:t>
            </a:fld>
            <a:endParaRPr lang="en-US"/>
          </a:p>
        </p:txBody>
      </p:sp>
    </p:spTree>
    <p:extLst>
      <p:ext uri="{BB962C8B-B14F-4D97-AF65-F5344CB8AC3E}">
        <p14:creationId xmlns:p14="http://schemas.microsoft.com/office/powerpoint/2010/main" val="1944659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EA65CA-85BD-466B-9648-4940B41E85C3}" type="datetime1">
              <a:rPr lang="en-US" smtClean="0"/>
              <a:pPr/>
              <a:t>1/28/2019</a:t>
            </a:fld>
            <a:endParaRPr lang="en-US"/>
          </a:p>
        </p:txBody>
      </p:sp>
      <p:sp>
        <p:nvSpPr>
          <p:cNvPr id="6" name="Footer Placeholder 5"/>
          <p:cNvSpPr>
            <a:spLocks noGrp="1"/>
          </p:cNvSpPr>
          <p:nvPr>
            <p:ph type="ftr" sz="quarter" idx="11"/>
          </p:nvPr>
        </p:nvSpPr>
        <p:spPr/>
        <p:txBody>
          <a:bodyPr/>
          <a:lstStyle/>
          <a:p>
            <a:r>
              <a:rPr lang="en-US"/>
              <a:t>Department of Health and Human Services</a:t>
            </a:r>
          </a:p>
        </p:txBody>
      </p:sp>
      <p:sp>
        <p:nvSpPr>
          <p:cNvPr id="7" name="Slide Number Placeholder 6"/>
          <p:cNvSpPr>
            <a:spLocks noGrp="1"/>
          </p:cNvSpPr>
          <p:nvPr>
            <p:ph type="sldNum" sz="quarter" idx="12"/>
          </p:nvPr>
        </p:nvSpPr>
        <p:spPr/>
        <p:txBody>
          <a:bodyPr/>
          <a:lstStyle/>
          <a:p>
            <a:fld id="{AE7734D1-8BCF-4F6B-8C2C-67A07E74FCC1}" type="slidenum">
              <a:rPr lang="en-US" smtClean="0"/>
              <a:pPr/>
              <a:t>‹#›</a:t>
            </a:fld>
            <a:endParaRPr lang="en-US"/>
          </a:p>
        </p:txBody>
      </p:sp>
    </p:spTree>
    <p:extLst>
      <p:ext uri="{BB962C8B-B14F-4D97-AF65-F5344CB8AC3E}">
        <p14:creationId xmlns:p14="http://schemas.microsoft.com/office/powerpoint/2010/main" val="3895164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2F0D84-9115-4C40-924E-A16570EFA23B}" type="datetime1">
              <a:rPr lang="en-US" smtClean="0"/>
              <a:pPr/>
              <a:t>1/28/2019</a:t>
            </a:fld>
            <a:endParaRPr lang="en-US"/>
          </a:p>
        </p:txBody>
      </p:sp>
      <p:sp>
        <p:nvSpPr>
          <p:cNvPr id="6" name="Footer Placeholder 5"/>
          <p:cNvSpPr>
            <a:spLocks noGrp="1"/>
          </p:cNvSpPr>
          <p:nvPr>
            <p:ph type="ftr" sz="quarter" idx="11"/>
          </p:nvPr>
        </p:nvSpPr>
        <p:spPr/>
        <p:txBody>
          <a:bodyPr/>
          <a:lstStyle/>
          <a:p>
            <a:r>
              <a:rPr lang="en-US"/>
              <a:t>Department of Health and Human Services</a:t>
            </a:r>
          </a:p>
        </p:txBody>
      </p:sp>
      <p:sp>
        <p:nvSpPr>
          <p:cNvPr id="7" name="Slide Number Placeholder 6"/>
          <p:cNvSpPr>
            <a:spLocks noGrp="1"/>
          </p:cNvSpPr>
          <p:nvPr>
            <p:ph type="sldNum" sz="quarter" idx="12"/>
          </p:nvPr>
        </p:nvSpPr>
        <p:spPr/>
        <p:txBody>
          <a:bodyPr/>
          <a:lstStyle/>
          <a:p>
            <a:fld id="{AE7734D1-8BCF-4F6B-8C2C-67A07E74FCC1}" type="slidenum">
              <a:rPr lang="en-US" smtClean="0"/>
              <a:pPr/>
              <a:t>‹#›</a:t>
            </a:fld>
            <a:endParaRPr lang="en-US"/>
          </a:p>
        </p:txBody>
      </p:sp>
    </p:spTree>
    <p:extLst>
      <p:ext uri="{BB962C8B-B14F-4D97-AF65-F5344CB8AC3E}">
        <p14:creationId xmlns:p14="http://schemas.microsoft.com/office/powerpoint/2010/main" val="2810662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69DBA-F07B-4A82-B6C0-C1F0308DA194}" type="datetime1">
              <a:rPr lang="en-US" smtClean="0"/>
              <a:pPr/>
              <a:t>1/28/2019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Department of Health and Human Services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734D1-8BCF-4F6B-8C2C-67A07E74FCC1}" type="slidenum">
              <a:rPr lang="en-US" smtClean="0"/>
              <a:pPr/>
              <a:t>‹#›</a:t>
            </a:fld>
            <a:endParaRPr lang="en-US"/>
          </a:p>
        </p:txBody>
      </p:sp>
    </p:spTree>
    <p:extLst>
      <p:ext uri="{BB962C8B-B14F-4D97-AF65-F5344CB8AC3E}">
        <p14:creationId xmlns:p14="http://schemas.microsoft.com/office/powerpoint/2010/main" val="2083039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dhhs.nv.gov/Programs/Office_of_Analytics/DHHS_Office_of_Analytic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healthypeople.gov/2020/topics-objectiv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hyperlink" Target="mailto:kmorgan@health.nv.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396066"/>
            <a:ext cx="8839200" cy="2709333"/>
          </a:xfrm>
        </p:spPr>
        <p:txBody>
          <a:bodyPr>
            <a:normAutofit/>
          </a:bodyPr>
          <a:lstStyle/>
          <a:p>
            <a:r>
              <a:rPr lang="en-US" dirty="0"/>
              <a:t>Office of Analytics</a:t>
            </a:r>
            <a:br>
              <a:rPr lang="en-US" dirty="0"/>
            </a:br>
            <a:r>
              <a:rPr lang="en-US" sz="2800" dirty="0">
                <a:solidFill>
                  <a:schemeClr val="bg1">
                    <a:lumMod val="65000"/>
                  </a:schemeClr>
                </a:solidFill>
              </a:rPr>
              <a:t>Department of Health and Human Services </a:t>
            </a:r>
            <a:br>
              <a:rPr lang="en-US" sz="2200" dirty="0">
                <a:solidFill>
                  <a:schemeClr val="bg1">
                    <a:lumMod val="65000"/>
                  </a:schemeClr>
                </a:solidFill>
              </a:rPr>
            </a:br>
            <a:br>
              <a:rPr lang="en-US" sz="2200" dirty="0">
                <a:solidFill>
                  <a:schemeClr val="bg1">
                    <a:lumMod val="65000"/>
                  </a:schemeClr>
                </a:solidFill>
              </a:rPr>
            </a:br>
            <a:endParaRPr lang="en-US" sz="2000" dirty="0">
              <a:solidFill>
                <a:schemeClr val="bg1">
                  <a:lumMod val="65000"/>
                </a:schemeClr>
              </a:solidFill>
            </a:endParaRPr>
          </a:p>
        </p:txBody>
      </p:sp>
      <p:sp>
        <p:nvSpPr>
          <p:cNvPr id="3" name="TextBox 2"/>
          <p:cNvSpPr txBox="1"/>
          <p:nvPr/>
        </p:nvSpPr>
        <p:spPr>
          <a:xfrm>
            <a:off x="1326444" y="1100667"/>
            <a:ext cx="184666" cy="369332"/>
          </a:xfrm>
          <a:prstGeom prst="rect">
            <a:avLst/>
          </a:prstGeom>
          <a:noFill/>
        </p:spPr>
        <p:txBody>
          <a:bodyPr wrap="none" rtlCol="0">
            <a:spAutoFit/>
          </a:bodyPr>
          <a:lstStyle/>
          <a:p>
            <a:endParaRPr lang="en-US" dirty="0"/>
          </a:p>
        </p:txBody>
      </p:sp>
      <p:sp>
        <p:nvSpPr>
          <p:cNvPr id="8" name="Subtitle 2"/>
          <p:cNvSpPr txBox="1">
            <a:spLocks/>
          </p:cNvSpPr>
          <p:nvPr/>
        </p:nvSpPr>
        <p:spPr>
          <a:xfrm>
            <a:off x="152400" y="685800"/>
            <a:ext cx="3048000" cy="1295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400" dirty="0"/>
              <a:t>Steve Sisolak</a:t>
            </a:r>
            <a:br>
              <a:rPr lang="en-US" sz="1400" dirty="0"/>
            </a:br>
            <a:r>
              <a:rPr lang="en-US" sz="1400" dirty="0"/>
              <a:t>Governor</a:t>
            </a:r>
          </a:p>
          <a:p>
            <a:endParaRPr lang="en-US" dirty="0"/>
          </a:p>
        </p:txBody>
      </p:sp>
      <p:sp>
        <p:nvSpPr>
          <p:cNvPr id="9" name="Subtitle 2"/>
          <p:cNvSpPr txBox="1">
            <a:spLocks/>
          </p:cNvSpPr>
          <p:nvPr/>
        </p:nvSpPr>
        <p:spPr>
          <a:xfrm>
            <a:off x="5867400" y="685800"/>
            <a:ext cx="3124200" cy="1143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400" dirty="0"/>
              <a:t>Richard Whitley, MS</a:t>
            </a:r>
            <a:br>
              <a:rPr lang="en-US" sz="1400" dirty="0"/>
            </a:br>
            <a:r>
              <a:rPr lang="en-US" sz="1400" dirty="0"/>
              <a:t>Director</a:t>
            </a:r>
          </a:p>
        </p:txBody>
      </p:sp>
    </p:spTree>
    <p:extLst>
      <p:ext uri="{BB962C8B-B14F-4D97-AF65-F5344CB8AC3E}">
        <p14:creationId xmlns:p14="http://schemas.microsoft.com/office/powerpoint/2010/main" val="3521546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91352" y="799217"/>
            <a:ext cx="2200313" cy="2506881"/>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25214" y="1204108"/>
            <a:ext cx="2002054" cy="1781175"/>
          </a:xfrm>
        </p:spPr>
        <p:txBody>
          <a:bodyPr vert="horz" lIns="91440" tIns="45720" rIns="91440" bIns="45720" rtlCol="0" anchor="ctr">
            <a:normAutofit/>
          </a:bodyPr>
          <a:lstStyle/>
          <a:p>
            <a:pPr algn="l">
              <a:lnSpc>
                <a:spcPct val="90000"/>
              </a:lnSpc>
            </a:pPr>
            <a:r>
              <a:rPr lang="en-US" sz="2800" kern="1200">
                <a:solidFill>
                  <a:srgbClr val="FFFFFF"/>
                </a:solidFill>
                <a:latin typeface="+mj-lt"/>
                <a:ea typeface="+mj-ea"/>
                <a:cs typeface="+mj-cs"/>
              </a:rPr>
              <a:t>Office of Analytics</a:t>
            </a:r>
            <a:endParaRPr lang="en-US" sz="2800" kern="1200" dirty="0">
              <a:solidFill>
                <a:srgbClr val="FFFFFF"/>
              </a:solidFill>
              <a:latin typeface="+mj-lt"/>
              <a:ea typeface="+mj-ea"/>
              <a:cs typeface="+mj-cs"/>
            </a:endParaRPr>
          </a:p>
        </p:txBody>
      </p:sp>
      <p:pic>
        <p:nvPicPr>
          <p:cNvPr id="5" name="Picture 4">
            <a:extLst>
              <a:ext uri="{FF2B5EF4-FFF2-40B4-BE49-F238E27FC236}">
                <a16:creationId xmlns:a16="http://schemas.microsoft.com/office/drawing/2014/main" id="{2FF8BFD6-1049-47CF-A5BF-EE7E977F6088}"/>
              </a:ext>
            </a:extLst>
          </p:cNvPr>
          <p:cNvPicPr>
            <a:picLocks noChangeAspect="1"/>
          </p:cNvPicPr>
          <p:nvPr/>
        </p:nvPicPr>
        <p:blipFill>
          <a:blip r:embed="rId3"/>
          <a:stretch>
            <a:fillRect/>
          </a:stretch>
        </p:blipFill>
        <p:spPr>
          <a:xfrm>
            <a:off x="3044949" y="838201"/>
            <a:ext cx="5993046" cy="4944262"/>
          </a:xfrm>
          <a:prstGeom prst="rect">
            <a:avLst/>
          </a:prstGeom>
        </p:spPr>
      </p:pic>
      <p:sp>
        <p:nvSpPr>
          <p:cNvPr id="6" name="Content Placeholder 2">
            <a:extLst>
              <a:ext uri="{FF2B5EF4-FFF2-40B4-BE49-F238E27FC236}">
                <a16:creationId xmlns:a16="http://schemas.microsoft.com/office/drawing/2014/main" id="{8BC8783A-0B80-415B-A8D3-5948F1A840DE}"/>
              </a:ext>
            </a:extLst>
          </p:cNvPr>
          <p:cNvSpPr txBox="1">
            <a:spLocks/>
          </p:cNvSpPr>
          <p:nvPr/>
        </p:nvSpPr>
        <p:spPr>
          <a:xfrm>
            <a:off x="538066" y="3355130"/>
            <a:ext cx="3119533" cy="24273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228600">
              <a:lnSpc>
                <a:spcPct val="90000"/>
              </a:lnSpc>
            </a:pPr>
            <a:r>
              <a:rPr lang="en-US" sz="1800" dirty="0"/>
              <a:t>Established November 2017</a:t>
            </a:r>
          </a:p>
          <a:p>
            <a:pPr indent="-228600">
              <a:lnSpc>
                <a:spcPct val="90000"/>
              </a:lnSpc>
              <a:spcBef>
                <a:spcPts val="1200"/>
              </a:spcBef>
            </a:pPr>
            <a:r>
              <a:rPr lang="en-US" sz="1800" dirty="0"/>
              <a:t>Provide analytical support to all Divisions in DHHS</a:t>
            </a:r>
          </a:p>
          <a:p>
            <a:pPr indent="-228600">
              <a:lnSpc>
                <a:spcPct val="90000"/>
              </a:lnSpc>
              <a:spcBef>
                <a:spcPts val="1200"/>
              </a:spcBef>
            </a:pPr>
            <a:r>
              <a:rPr lang="en-US" sz="1800" dirty="0">
                <a:hlinkClick r:id="rId4">
                  <a:extLst>
                    <a:ext uri="{A12FA001-AC4F-418D-AE19-62706E023703}">
                      <ahyp:hlinkClr xmlns:ahyp="http://schemas.microsoft.com/office/drawing/2018/hyperlinkcolor" val="tx"/>
                    </a:ext>
                  </a:extLst>
                </a:hlinkClick>
              </a:rPr>
              <a:t>http://dhhs.nv.gov/Programs/Office_of_Analytics/DHHS_Office_of_Analytics/</a:t>
            </a:r>
            <a:endParaRPr lang="en-US" sz="1800" dirty="0"/>
          </a:p>
          <a:p>
            <a:pPr marL="0" indent="-228600">
              <a:lnSpc>
                <a:spcPct val="90000"/>
              </a:lnSpc>
            </a:pPr>
            <a:endParaRPr lang="en-US" sz="1800" dirty="0"/>
          </a:p>
          <a:p>
            <a:pPr marL="0" indent="-228600">
              <a:lnSpc>
                <a:spcPct val="90000"/>
              </a:lnSpc>
            </a:pPr>
            <a:endParaRPr lang="en-US" sz="1800" dirty="0"/>
          </a:p>
        </p:txBody>
      </p:sp>
    </p:spTree>
    <p:extLst>
      <p:ext uri="{BB962C8B-B14F-4D97-AF65-F5344CB8AC3E}">
        <p14:creationId xmlns:p14="http://schemas.microsoft.com/office/powerpoint/2010/main" val="4155554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2810"/>
            <a:ext cx="8229600" cy="824828"/>
          </a:xfrm>
        </p:spPr>
        <p:txBody>
          <a:bodyPr/>
          <a:lstStyle/>
          <a:p>
            <a:r>
              <a:rPr lang="en-US"/>
              <a:t>Available Data:</a:t>
            </a:r>
            <a:endParaRPr lang="en-US" dirty="0"/>
          </a:p>
        </p:txBody>
      </p:sp>
      <p:sp>
        <p:nvSpPr>
          <p:cNvPr id="3" name="Content Placeholder 2"/>
          <p:cNvSpPr>
            <a:spLocks noGrp="1"/>
          </p:cNvSpPr>
          <p:nvPr>
            <p:ph idx="1"/>
          </p:nvPr>
        </p:nvSpPr>
        <p:spPr>
          <a:xfrm>
            <a:off x="685800" y="1624012"/>
            <a:ext cx="8229600" cy="4525963"/>
          </a:xfrm>
        </p:spPr>
        <p:txBody>
          <a:bodyPr numCol="2">
            <a:normAutofit lnSpcReduction="10000"/>
          </a:bodyPr>
          <a:lstStyle/>
          <a:p>
            <a:pPr>
              <a:lnSpc>
                <a:spcPct val="120000"/>
              </a:lnSpc>
            </a:pPr>
            <a:r>
              <a:rPr lang="en-US" sz="1400" b="1" dirty="0"/>
              <a:t>AVATAR (adult and children's mental health)</a:t>
            </a:r>
          </a:p>
          <a:p>
            <a:pPr>
              <a:lnSpc>
                <a:spcPct val="120000"/>
              </a:lnSpc>
            </a:pPr>
            <a:r>
              <a:rPr lang="en-US" sz="1400" b="1" dirty="0"/>
              <a:t>Adult Substance Abuse Treatment Episode Dataset (TEDS)</a:t>
            </a:r>
          </a:p>
          <a:p>
            <a:pPr>
              <a:lnSpc>
                <a:spcPct val="120000"/>
              </a:lnSpc>
            </a:pPr>
            <a:r>
              <a:rPr lang="en-US" sz="1400" b="1" dirty="0"/>
              <a:t>Behavioral Risk Factor Surveillance System (BRFSS)</a:t>
            </a:r>
          </a:p>
          <a:p>
            <a:pPr>
              <a:lnSpc>
                <a:spcPct val="120000"/>
              </a:lnSpc>
            </a:pPr>
            <a:r>
              <a:rPr lang="en-US" sz="1400" b="1" dirty="0"/>
              <a:t>Child Welfare Data</a:t>
            </a:r>
          </a:p>
          <a:p>
            <a:pPr>
              <a:lnSpc>
                <a:spcPct val="120000"/>
              </a:lnSpc>
            </a:pPr>
            <a:r>
              <a:rPr lang="en-US" sz="1400" b="1" dirty="0"/>
              <a:t>Criminal History Repository</a:t>
            </a:r>
          </a:p>
          <a:p>
            <a:pPr>
              <a:lnSpc>
                <a:spcPct val="120000"/>
              </a:lnSpc>
            </a:pPr>
            <a:r>
              <a:rPr lang="en-US" sz="1400" b="1" dirty="0"/>
              <a:t>DWSS Enrollment</a:t>
            </a:r>
          </a:p>
          <a:p>
            <a:pPr>
              <a:lnSpc>
                <a:spcPct val="120000"/>
              </a:lnSpc>
            </a:pPr>
            <a:r>
              <a:rPr lang="en-US" sz="1400" b="1" dirty="0"/>
              <a:t>Early Hearing Detection</a:t>
            </a:r>
          </a:p>
          <a:p>
            <a:pPr>
              <a:lnSpc>
                <a:spcPct val="120000"/>
              </a:lnSpc>
            </a:pPr>
            <a:r>
              <a:rPr lang="en-US" sz="1400" b="1" dirty="0"/>
              <a:t>Health Care Quality and Compliance (HCQC)</a:t>
            </a:r>
          </a:p>
          <a:p>
            <a:pPr>
              <a:lnSpc>
                <a:spcPct val="120000"/>
              </a:lnSpc>
            </a:pPr>
            <a:r>
              <a:rPr lang="en-US" sz="1400" b="1" dirty="0"/>
              <a:t>HIV, STD, TB, Communicable Disease Cases (NBS/NEDSS)</a:t>
            </a:r>
          </a:p>
          <a:p>
            <a:pPr>
              <a:lnSpc>
                <a:spcPct val="120000"/>
              </a:lnSpc>
            </a:pPr>
            <a:r>
              <a:rPr lang="en-US" sz="1400" b="1" dirty="0"/>
              <a:t>Hospital Emergency Department Billing (HEDB)</a:t>
            </a:r>
          </a:p>
          <a:p>
            <a:pPr>
              <a:lnSpc>
                <a:spcPct val="120000"/>
              </a:lnSpc>
            </a:pPr>
            <a:r>
              <a:rPr lang="en-US" sz="1400" b="1" dirty="0"/>
              <a:t>Hospital Inpatient Billing (HIB)</a:t>
            </a:r>
          </a:p>
          <a:p>
            <a:pPr>
              <a:lnSpc>
                <a:spcPct val="120000"/>
              </a:lnSpc>
            </a:pPr>
            <a:r>
              <a:rPr lang="en-US" sz="1400" b="1" dirty="0"/>
              <a:t>Juvenile Justice Data</a:t>
            </a:r>
          </a:p>
          <a:p>
            <a:pPr>
              <a:lnSpc>
                <a:spcPct val="120000"/>
              </a:lnSpc>
            </a:pPr>
            <a:r>
              <a:rPr lang="en-US" sz="1400" b="1" dirty="0"/>
              <a:t>Medicaid Decision Support System (DSS)</a:t>
            </a:r>
          </a:p>
          <a:p>
            <a:pPr>
              <a:lnSpc>
                <a:spcPct val="120000"/>
              </a:lnSpc>
            </a:pPr>
            <a:r>
              <a:rPr lang="en-US" sz="1400" b="1" dirty="0"/>
              <a:t>Medicaid Data Warehouse</a:t>
            </a:r>
          </a:p>
          <a:p>
            <a:pPr lvl="1">
              <a:lnSpc>
                <a:spcPct val="120000"/>
              </a:lnSpc>
            </a:pPr>
            <a:r>
              <a:rPr lang="en-US" sz="1400" b="1" dirty="0"/>
              <a:t>Enrollment</a:t>
            </a:r>
          </a:p>
          <a:p>
            <a:pPr lvl="1">
              <a:lnSpc>
                <a:spcPct val="120000"/>
              </a:lnSpc>
            </a:pPr>
            <a:r>
              <a:rPr lang="en-US" sz="1400" b="1" dirty="0"/>
              <a:t>Claims</a:t>
            </a:r>
          </a:p>
          <a:p>
            <a:pPr>
              <a:lnSpc>
                <a:spcPct val="120000"/>
              </a:lnSpc>
            </a:pPr>
            <a:r>
              <a:rPr lang="en-US" sz="1400" b="1" dirty="0"/>
              <a:t>Nevada Central Cancer Registry (NCCR)</a:t>
            </a:r>
          </a:p>
          <a:p>
            <a:pPr>
              <a:lnSpc>
                <a:spcPct val="120000"/>
              </a:lnSpc>
            </a:pPr>
            <a:r>
              <a:rPr lang="en-US" sz="1400" b="1" dirty="0"/>
              <a:t>Nevada Early Home Visiting</a:t>
            </a:r>
          </a:p>
          <a:p>
            <a:pPr>
              <a:lnSpc>
                <a:spcPct val="120000"/>
              </a:lnSpc>
            </a:pPr>
            <a:r>
              <a:rPr lang="en-US" sz="1400" b="1" dirty="0"/>
              <a:t>Nevada Population Data (State Demographer)</a:t>
            </a:r>
            <a:endParaRPr lang="en-US" sz="1400" dirty="0"/>
          </a:p>
          <a:p>
            <a:pPr>
              <a:lnSpc>
                <a:spcPct val="120000"/>
              </a:lnSpc>
            </a:pPr>
            <a:r>
              <a:rPr lang="en-US" sz="1400" b="1" dirty="0"/>
              <a:t>Immunizations (</a:t>
            </a:r>
            <a:r>
              <a:rPr lang="en-US" sz="1400" b="1" dirty="0" err="1"/>
              <a:t>WebIZ</a:t>
            </a:r>
            <a:r>
              <a:rPr lang="en-US" sz="1400" b="1" dirty="0"/>
              <a:t>)</a:t>
            </a:r>
          </a:p>
          <a:p>
            <a:pPr>
              <a:lnSpc>
                <a:spcPct val="120000"/>
              </a:lnSpc>
            </a:pPr>
            <a:r>
              <a:rPr lang="en-US" sz="1400" b="1" dirty="0"/>
              <a:t>Nevada Electronic Birth Registry System</a:t>
            </a:r>
          </a:p>
          <a:p>
            <a:pPr>
              <a:lnSpc>
                <a:spcPct val="120000"/>
              </a:lnSpc>
            </a:pPr>
            <a:r>
              <a:rPr lang="en-US" sz="1400" b="1" dirty="0"/>
              <a:t>Nevada Electronic Death Registry System</a:t>
            </a:r>
          </a:p>
          <a:p>
            <a:pPr>
              <a:lnSpc>
                <a:spcPct val="120000"/>
              </a:lnSpc>
            </a:pPr>
            <a:r>
              <a:rPr lang="en-US" sz="1400" b="1" dirty="0"/>
              <a:t>PRAMS</a:t>
            </a:r>
          </a:p>
          <a:p>
            <a:pPr>
              <a:lnSpc>
                <a:spcPct val="120000"/>
              </a:lnSpc>
            </a:pPr>
            <a:r>
              <a:rPr lang="en-US" sz="1400" b="1" dirty="0"/>
              <a:t>Prescription Drug Monitoring Program</a:t>
            </a:r>
          </a:p>
          <a:p>
            <a:pPr>
              <a:lnSpc>
                <a:spcPct val="120000"/>
              </a:lnSpc>
            </a:pPr>
            <a:r>
              <a:rPr lang="en-US" sz="1400" b="1" dirty="0"/>
              <a:t>Sentinel Events Registry</a:t>
            </a:r>
          </a:p>
          <a:p>
            <a:pPr>
              <a:lnSpc>
                <a:spcPct val="120000"/>
              </a:lnSpc>
            </a:pPr>
            <a:r>
              <a:rPr lang="en-US" sz="1400" b="1" dirty="0"/>
              <a:t>Syndromic Surveillance</a:t>
            </a:r>
          </a:p>
          <a:p>
            <a:pPr>
              <a:lnSpc>
                <a:spcPct val="120000"/>
              </a:lnSpc>
            </a:pPr>
            <a:r>
              <a:rPr lang="en-US" sz="1400" b="1" dirty="0"/>
              <a:t>Women Infants and Children Data (WIC, NVWISH)</a:t>
            </a:r>
          </a:p>
          <a:p>
            <a:pPr>
              <a:lnSpc>
                <a:spcPct val="120000"/>
              </a:lnSpc>
            </a:pPr>
            <a:r>
              <a:rPr lang="en-US" sz="1400" b="1" dirty="0"/>
              <a:t>Youth Risk Behavior Survey (YRBS)</a:t>
            </a:r>
          </a:p>
        </p:txBody>
      </p:sp>
      <p:sp>
        <p:nvSpPr>
          <p:cNvPr id="4" name="Footer Placeholder 3"/>
          <p:cNvSpPr>
            <a:spLocks noGrp="1"/>
          </p:cNvSpPr>
          <p:nvPr>
            <p:ph type="ftr" sz="quarter" idx="11"/>
          </p:nvPr>
        </p:nvSpPr>
        <p:spPr>
          <a:xfrm>
            <a:off x="3124200" y="6356350"/>
            <a:ext cx="2895600" cy="365125"/>
          </a:xfrm>
        </p:spPr>
        <p:txBody>
          <a:bodyPr/>
          <a:lstStyle/>
          <a:p>
            <a:r>
              <a:rPr lang="en-US"/>
              <a:t>Department of Health and Human Services</a:t>
            </a:r>
          </a:p>
        </p:txBody>
      </p:sp>
      <p:sp>
        <p:nvSpPr>
          <p:cNvPr id="5" name="Slide Number Placeholder 4"/>
          <p:cNvSpPr>
            <a:spLocks noGrp="1"/>
          </p:cNvSpPr>
          <p:nvPr>
            <p:ph type="sldNum" sz="quarter" idx="12"/>
          </p:nvPr>
        </p:nvSpPr>
        <p:spPr>
          <a:xfrm>
            <a:off x="6553200" y="6356350"/>
            <a:ext cx="2133600" cy="365125"/>
          </a:xfrm>
        </p:spPr>
        <p:txBody>
          <a:bodyPr/>
          <a:lstStyle/>
          <a:p>
            <a:fld id="{AE7734D1-8BCF-4F6B-8C2C-67A07E74FCC1}" type="slidenum">
              <a:rPr lang="en-US" smtClean="0"/>
              <a:pPr/>
              <a:t>3</a:t>
            </a:fld>
            <a:endParaRPr lang="en-US"/>
          </a:p>
        </p:txBody>
      </p:sp>
    </p:spTree>
    <p:extLst>
      <p:ext uri="{BB962C8B-B14F-4D97-AF65-F5344CB8AC3E}">
        <p14:creationId xmlns:p14="http://schemas.microsoft.com/office/powerpoint/2010/main" val="3543502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F007D86-B4E7-4770-94EE-055AA17928A9}"/>
              </a:ext>
            </a:extLst>
          </p:cNvPr>
          <p:cNvSpPr txBox="1">
            <a:spLocks/>
          </p:cNvSpPr>
          <p:nvPr/>
        </p:nvSpPr>
        <p:spPr>
          <a:xfrm>
            <a:off x="628650" y="963877"/>
            <a:ext cx="2620771" cy="493024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lumMod val="50000"/>
                  </a:schemeClr>
                </a:solidFill>
                <a:latin typeface="+mj-lt"/>
                <a:ea typeface="+mj-ea"/>
                <a:cs typeface="+mj-cs"/>
              </a:defRPr>
            </a:lvl1pPr>
          </a:lstStyle>
          <a:p>
            <a:pPr algn="r">
              <a:lnSpc>
                <a:spcPct val="90000"/>
              </a:lnSpc>
              <a:spcAft>
                <a:spcPts val="600"/>
              </a:spcAft>
            </a:pPr>
            <a:r>
              <a:rPr lang="en-US" kern="1200" dirty="0">
                <a:solidFill>
                  <a:schemeClr val="accent1"/>
                </a:solidFill>
                <a:latin typeface="+mj-lt"/>
                <a:ea typeface="+mj-ea"/>
                <a:cs typeface="+mj-cs"/>
              </a:rPr>
              <a:t>What can analytics do for you?</a:t>
            </a: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490722" y="963877"/>
            <a:ext cx="5412091" cy="4930246"/>
          </a:xfrm>
        </p:spPr>
        <p:txBody>
          <a:bodyPr vert="horz" lIns="91440" tIns="45720" rIns="91440" bIns="45720" rtlCol="0" anchor="ctr">
            <a:normAutofit lnSpcReduction="10000"/>
          </a:bodyPr>
          <a:lstStyle/>
          <a:p>
            <a:pPr indent="-228600">
              <a:lnSpc>
                <a:spcPct val="90000"/>
              </a:lnSpc>
            </a:pPr>
            <a:r>
              <a:rPr lang="en-US" sz="2200" dirty="0"/>
              <a:t>Quantify an occurrence.</a:t>
            </a:r>
          </a:p>
          <a:p>
            <a:pPr indent="-228600">
              <a:lnSpc>
                <a:spcPct val="90000"/>
              </a:lnSpc>
            </a:pPr>
            <a:r>
              <a:rPr lang="en-US" sz="2200" dirty="0"/>
              <a:t>Describe a specific population.</a:t>
            </a:r>
          </a:p>
          <a:p>
            <a:pPr indent="-228600">
              <a:lnSpc>
                <a:spcPct val="90000"/>
              </a:lnSpc>
            </a:pPr>
            <a:r>
              <a:rPr lang="en-US" sz="2200" dirty="0"/>
              <a:t>Compare your data against relative benchmarks:</a:t>
            </a:r>
          </a:p>
          <a:p>
            <a:pPr lvl="1">
              <a:lnSpc>
                <a:spcPct val="90000"/>
              </a:lnSpc>
            </a:pPr>
            <a:r>
              <a:rPr lang="en-US" sz="2200" dirty="0">
                <a:hlinkClick r:id="rId2"/>
              </a:rPr>
              <a:t>https://www.healthypeople.gov/2020/topics-objectives</a:t>
            </a:r>
            <a:endParaRPr lang="en-US" sz="2200" dirty="0"/>
          </a:p>
          <a:p>
            <a:pPr indent="-228600">
              <a:lnSpc>
                <a:spcPct val="90000"/>
              </a:lnSpc>
            </a:pPr>
            <a:r>
              <a:rPr lang="en-US" sz="2200" dirty="0"/>
              <a:t>Follow long-term trends and patterns of disease, conditions, services, costs, etc.</a:t>
            </a:r>
          </a:p>
          <a:p>
            <a:pPr indent="-228600">
              <a:lnSpc>
                <a:spcPct val="90000"/>
              </a:lnSpc>
            </a:pPr>
            <a:r>
              <a:rPr lang="en-US" sz="2200" dirty="0"/>
              <a:t>Detect sudden changes in occurrence and distribution of diseases, conditions, services, costs, etc.</a:t>
            </a:r>
          </a:p>
          <a:p>
            <a:pPr indent="-228600">
              <a:lnSpc>
                <a:spcPct val="90000"/>
              </a:lnSpc>
            </a:pPr>
            <a:r>
              <a:rPr lang="en-US" sz="2200" dirty="0"/>
              <a:t>Identify root causes of changes in patterns of disease, conditions, services, costs, etc.</a:t>
            </a:r>
          </a:p>
          <a:p>
            <a:pPr indent="-228600">
              <a:lnSpc>
                <a:spcPct val="90000"/>
              </a:lnSpc>
            </a:pPr>
            <a:r>
              <a:rPr lang="en-US" sz="2200" dirty="0"/>
              <a:t>Direct resources ($ and people)</a:t>
            </a:r>
          </a:p>
          <a:p>
            <a:pPr indent="-228600">
              <a:lnSpc>
                <a:spcPct val="90000"/>
              </a:lnSpc>
            </a:pPr>
            <a:r>
              <a:rPr lang="en-US" sz="2200" dirty="0"/>
              <a:t>Initiate policy change</a:t>
            </a:r>
          </a:p>
        </p:txBody>
      </p:sp>
    </p:spTree>
    <p:extLst>
      <p:ext uri="{BB962C8B-B14F-4D97-AF65-F5344CB8AC3E}">
        <p14:creationId xmlns:p14="http://schemas.microsoft.com/office/powerpoint/2010/main" val="3903425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BFCFC4AB-5D0B-4C76-9ED0-FC7655D9D201}"/>
              </a:ext>
            </a:extLst>
          </p:cNvPr>
          <p:cNvSpPr txBox="1">
            <a:spLocks/>
          </p:cNvSpPr>
          <p:nvPr/>
        </p:nvSpPr>
        <p:spPr>
          <a:xfrm>
            <a:off x="628650" y="963877"/>
            <a:ext cx="2620771" cy="493024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lumMod val="50000"/>
                  </a:schemeClr>
                </a:solidFill>
                <a:latin typeface="+mj-lt"/>
                <a:ea typeface="+mj-ea"/>
                <a:cs typeface="+mj-cs"/>
              </a:defRPr>
            </a:lvl1pPr>
          </a:lstStyle>
          <a:p>
            <a:pPr algn="r">
              <a:lnSpc>
                <a:spcPct val="90000"/>
              </a:lnSpc>
              <a:spcAft>
                <a:spcPts val="600"/>
              </a:spcAft>
            </a:pPr>
            <a:r>
              <a:rPr lang="en-US" kern="1200" dirty="0">
                <a:solidFill>
                  <a:schemeClr val="accent1"/>
                </a:solidFill>
                <a:latin typeface="+mj-lt"/>
                <a:ea typeface="+mj-ea"/>
                <a:cs typeface="+mj-cs"/>
              </a:rPr>
              <a:t>What can analytics do for you?</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490722" y="963877"/>
            <a:ext cx="5412093" cy="4930246"/>
          </a:xfrm>
        </p:spPr>
        <p:txBody>
          <a:bodyPr vert="horz" lIns="91440" tIns="45720" rIns="91440" bIns="45720" rtlCol="0" anchor="ctr">
            <a:normAutofit/>
          </a:bodyPr>
          <a:lstStyle/>
          <a:p>
            <a:pPr indent="-228600">
              <a:lnSpc>
                <a:spcPct val="90000"/>
              </a:lnSpc>
            </a:pPr>
            <a:r>
              <a:rPr lang="en-US" sz="1900" dirty="0"/>
              <a:t>Help you decide how to present your data:</a:t>
            </a:r>
          </a:p>
          <a:p>
            <a:pPr lvl="1" indent="-228600">
              <a:lnSpc>
                <a:spcPct val="90000"/>
              </a:lnSpc>
              <a:buFont typeface="Arial" panose="020B0604020202020204" pitchFamily="34" charset="0"/>
              <a:buChar char="•"/>
            </a:pPr>
            <a:r>
              <a:rPr lang="en-US" sz="1900" b="1" dirty="0"/>
              <a:t>Total Case Count</a:t>
            </a:r>
            <a:r>
              <a:rPr lang="en-US" sz="1900" dirty="0"/>
              <a:t>: number of cases in a population/area in a given amount of time or on a certain date.  </a:t>
            </a:r>
          </a:p>
          <a:p>
            <a:pPr lvl="1" indent="-228600">
              <a:lnSpc>
                <a:spcPct val="90000"/>
              </a:lnSpc>
              <a:buFont typeface="Arial" panose="020B0604020202020204" pitchFamily="34" charset="0"/>
              <a:buChar char="•"/>
            </a:pPr>
            <a:r>
              <a:rPr lang="en-US" sz="1900" b="1" dirty="0"/>
              <a:t>Crude Rate</a:t>
            </a:r>
            <a:r>
              <a:rPr lang="en-US" sz="1900" dirty="0"/>
              <a:t>: number of new cases in a specified population during a period of time, usually expressed as the number of cases per 100,000 population at risk (normalizes the measure for population density).</a:t>
            </a:r>
          </a:p>
          <a:p>
            <a:pPr lvl="1" indent="-228600">
              <a:lnSpc>
                <a:spcPct val="90000"/>
              </a:lnSpc>
              <a:buFont typeface="Arial" panose="020B0604020202020204" pitchFamily="34" charset="0"/>
              <a:buChar char="•"/>
            </a:pPr>
            <a:r>
              <a:rPr lang="en-US" sz="1900" b="1" dirty="0"/>
              <a:t>Age-Adjusted Rate</a:t>
            </a:r>
            <a:r>
              <a:rPr lang="en-US" sz="1900" dirty="0"/>
              <a:t>: calculated by multiplying each crude rate by the weight in that age group of the U.S. standard population, and summing the products (normalizes the measure for population density and age distribution).</a:t>
            </a:r>
          </a:p>
        </p:txBody>
      </p:sp>
    </p:spTree>
    <p:extLst>
      <p:ext uri="{BB962C8B-B14F-4D97-AF65-F5344CB8AC3E}">
        <p14:creationId xmlns:p14="http://schemas.microsoft.com/office/powerpoint/2010/main" val="96793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east Cancer in Nevada 2006-2010 Number.jpg"/>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11520" r="12199" b="8522"/>
          <a:stretch/>
        </p:blipFill>
        <p:spPr>
          <a:xfrm>
            <a:off x="118402" y="1600201"/>
            <a:ext cx="2847806" cy="4419600"/>
          </a:xfrm>
          <a:prstGeom prst="rect">
            <a:avLst/>
          </a:prstGeom>
          <a:ln>
            <a:noFill/>
          </a:ln>
        </p:spPr>
        <p:style>
          <a:lnRef idx="2">
            <a:schemeClr val="dk1"/>
          </a:lnRef>
          <a:fillRef idx="1">
            <a:schemeClr val="lt1"/>
          </a:fillRef>
          <a:effectRef idx="0">
            <a:schemeClr val="dk1"/>
          </a:effectRef>
          <a:fontRef idx="minor">
            <a:schemeClr val="dk1"/>
          </a:fontRef>
        </p:style>
      </p:pic>
      <p:pic>
        <p:nvPicPr>
          <p:cNvPr id="5" name="Picture 4" descr="Breast Cancer in Nevada 2006-2010 per 100k.jpg"/>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11520" r="11520" b="8522"/>
          <a:stretch/>
        </p:blipFill>
        <p:spPr>
          <a:xfrm>
            <a:off x="3143249" y="1600201"/>
            <a:ext cx="2857501" cy="4423630"/>
          </a:xfrm>
          <a:prstGeom prst="rect">
            <a:avLst/>
          </a:prstGeom>
          <a:ln>
            <a:noFill/>
          </a:ln>
        </p:spPr>
        <p:style>
          <a:lnRef idx="2">
            <a:schemeClr val="dk1"/>
          </a:lnRef>
          <a:fillRef idx="1">
            <a:schemeClr val="lt1"/>
          </a:fillRef>
          <a:effectRef idx="0">
            <a:schemeClr val="dk1"/>
          </a:effectRef>
          <a:fontRef idx="minor">
            <a:schemeClr val="dk1"/>
          </a:fontRef>
        </p:style>
      </p:pic>
      <p:pic>
        <p:nvPicPr>
          <p:cNvPr id="7" name="Picture 6" descr="Breast Cancer - AA Rate.jpg"/>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5392" r="7734" b="8333"/>
          <a:stretch/>
        </p:blipFill>
        <p:spPr>
          <a:xfrm>
            <a:off x="5876927" y="1596170"/>
            <a:ext cx="3215516" cy="4423631"/>
          </a:xfrm>
          <a:prstGeom prst="rect">
            <a:avLst/>
          </a:prstGeom>
          <a:ln>
            <a:noFill/>
          </a:ln>
        </p:spPr>
        <p:style>
          <a:lnRef idx="2">
            <a:schemeClr val="dk1"/>
          </a:lnRef>
          <a:fillRef idx="1">
            <a:schemeClr val="lt1"/>
          </a:fillRef>
          <a:effectRef idx="0">
            <a:schemeClr val="dk1"/>
          </a:effectRef>
          <a:fontRef idx="minor">
            <a:schemeClr val="dk1"/>
          </a:fontRef>
        </p:style>
      </p:pic>
      <p:sp>
        <p:nvSpPr>
          <p:cNvPr id="8" name="Right Arrow 7"/>
          <p:cNvSpPr/>
          <p:nvPr/>
        </p:nvSpPr>
        <p:spPr>
          <a:xfrm>
            <a:off x="5810251" y="3848100"/>
            <a:ext cx="438149"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Title 1">
            <a:extLst>
              <a:ext uri="{FF2B5EF4-FFF2-40B4-BE49-F238E27FC236}">
                <a16:creationId xmlns:a16="http://schemas.microsoft.com/office/drawing/2014/main" id="{7FB8B7F0-3974-402B-A545-4A2D2CA69CDE}"/>
              </a:ext>
            </a:extLst>
          </p:cNvPr>
          <p:cNvSpPr txBox="1">
            <a:spLocks/>
          </p:cNvSpPr>
          <p:nvPr/>
        </p:nvSpPr>
        <p:spPr>
          <a:xfrm>
            <a:off x="609600" y="745210"/>
            <a:ext cx="8229600" cy="8248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lumMod val="50000"/>
                  </a:schemeClr>
                </a:solidFill>
                <a:latin typeface="+mj-lt"/>
                <a:ea typeface="+mj-ea"/>
                <a:cs typeface="+mj-cs"/>
              </a:defRPr>
            </a:lvl1pPr>
          </a:lstStyle>
          <a:p>
            <a:r>
              <a:rPr lang="en-US" dirty="0">
                <a:solidFill>
                  <a:schemeClr val="accent1"/>
                </a:solidFill>
              </a:rPr>
              <a:t>What can analytics do for you?</a:t>
            </a:r>
          </a:p>
        </p:txBody>
      </p:sp>
      <p:sp>
        <p:nvSpPr>
          <p:cNvPr id="9" name="Right Arrow 7">
            <a:extLst>
              <a:ext uri="{FF2B5EF4-FFF2-40B4-BE49-F238E27FC236}">
                <a16:creationId xmlns:a16="http://schemas.microsoft.com/office/drawing/2014/main" id="{8E98210D-6C37-4695-ADD4-948DA41925D9}"/>
              </a:ext>
            </a:extLst>
          </p:cNvPr>
          <p:cNvSpPr/>
          <p:nvPr/>
        </p:nvSpPr>
        <p:spPr>
          <a:xfrm>
            <a:off x="2848221" y="3848100"/>
            <a:ext cx="438149"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83542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FB8B7F0-3974-402B-A545-4A2D2CA69CDE}"/>
              </a:ext>
            </a:extLst>
          </p:cNvPr>
          <p:cNvSpPr txBox="1">
            <a:spLocks/>
          </p:cNvSpPr>
          <p:nvPr/>
        </p:nvSpPr>
        <p:spPr>
          <a:xfrm>
            <a:off x="609600" y="745210"/>
            <a:ext cx="8229600" cy="8248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lumMod val="50000"/>
                  </a:schemeClr>
                </a:solidFill>
                <a:latin typeface="+mj-lt"/>
                <a:ea typeface="+mj-ea"/>
                <a:cs typeface="+mj-cs"/>
              </a:defRPr>
            </a:lvl1pPr>
          </a:lstStyle>
          <a:p>
            <a:r>
              <a:rPr lang="en-US" dirty="0"/>
              <a:t>What can analytics do for you?</a:t>
            </a:r>
          </a:p>
        </p:txBody>
      </p:sp>
      <p:sp>
        <p:nvSpPr>
          <p:cNvPr id="9" name="Content Placeholder 2">
            <a:extLst>
              <a:ext uri="{FF2B5EF4-FFF2-40B4-BE49-F238E27FC236}">
                <a16:creationId xmlns:a16="http://schemas.microsoft.com/office/drawing/2014/main" id="{40363A86-673B-477D-9D11-B00AC8969C5C}"/>
              </a:ext>
            </a:extLst>
          </p:cNvPr>
          <p:cNvSpPr txBox="1">
            <a:spLocks/>
          </p:cNvSpPr>
          <p:nvPr/>
        </p:nvSpPr>
        <p:spPr>
          <a:xfrm>
            <a:off x="1136553" y="1570038"/>
            <a:ext cx="7467600" cy="39078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Who is the population of interest?</a:t>
            </a:r>
          </a:p>
          <a:p>
            <a:endParaRPr lang="en-US" dirty="0"/>
          </a:p>
        </p:txBody>
      </p:sp>
      <p:pic>
        <p:nvPicPr>
          <p:cNvPr id="7" name="Picture 6">
            <a:extLst>
              <a:ext uri="{FF2B5EF4-FFF2-40B4-BE49-F238E27FC236}">
                <a16:creationId xmlns:a16="http://schemas.microsoft.com/office/drawing/2014/main" id="{604C5327-897B-4CEA-B2C5-481CA0F9177A}"/>
              </a:ext>
            </a:extLst>
          </p:cNvPr>
          <p:cNvPicPr>
            <a:picLocks noChangeAspect="1"/>
          </p:cNvPicPr>
          <p:nvPr/>
        </p:nvPicPr>
        <p:blipFill>
          <a:blip r:embed="rId2"/>
          <a:stretch>
            <a:fillRect/>
          </a:stretch>
        </p:blipFill>
        <p:spPr>
          <a:xfrm>
            <a:off x="942975" y="2286000"/>
            <a:ext cx="7258050" cy="1905000"/>
          </a:xfrm>
          <a:prstGeom prst="rect">
            <a:avLst/>
          </a:prstGeom>
        </p:spPr>
      </p:pic>
      <p:pic>
        <p:nvPicPr>
          <p:cNvPr id="8" name="Picture 7">
            <a:extLst>
              <a:ext uri="{FF2B5EF4-FFF2-40B4-BE49-F238E27FC236}">
                <a16:creationId xmlns:a16="http://schemas.microsoft.com/office/drawing/2014/main" id="{4C96EF3A-392B-4B25-8C50-E5B543E2514F}"/>
              </a:ext>
            </a:extLst>
          </p:cNvPr>
          <p:cNvPicPr>
            <a:picLocks noChangeAspect="1"/>
          </p:cNvPicPr>
          <p:nvPr/>
        </p:nvPicPr>
        <p:blipFill>
          <a:blip r:embed="rId3"/>
          <a:stretch>
            <a:fillRect/>
          </a:stretch>
        </p:blipFill>
        <p:spPr>
          <a:xfrm>
            <a:off x="2568672" y="4069787"/>
            <a:ext cx="5438775" cy="2124075"/>
          </a:xfrm>
          <a:prstGeom prst="rect">
            <a:avLst/>
          </a:prstGeom>
        </p:spPr>
      </p:pic>
      <p:pic>
        <p:nvPicPr>
          <p:cNvPr id="14" name="Picture 13">
            <a:extLst>
              <a:ext uri="{FF2B5EF4-FFF2-40B4-BE49-F238E27FC236}">
                <a16:creationId xmlns:a16="http://schemas.microsoft.com/office/drawing/2014/main" id="{39AE4F13-0C2F-4148-B9E3-B8107B212FE4}"/>
              </a:ext>
            </a:extLst>
          </p:cNvPr>
          <p:cNvPicPr>
            <a:picLocks noChangeAspect="1"/>
          </p:cNvPicPr>
          <p:nvPr/>
        </p:nvPicPr>
        <p:blipFill rotWithShape="1">
          <a:blip r:embed="rId4"/>
          <a:srcRect r="-56334" b="20456"/>
          <a:stretch/>
        </p:blipFill>
        <p:spPr>
          <a:xfrm>
            <a:off x="942975" y="4178711"/>
            <a:ext cx="193577" cy="1841090"/>
          </a:xfrm>
          <a:prstGeom prst="rect">
            <a:avLst/>
          </a:prstGeom>
        </p:spPr>
      </p:pic>
      <p:pic>
        <p:nvPicPr>
          <p:cNvPr id="15" name="Picture 14">
            <a:extLst>
              <a:ext uri="{FF2B5EF4-FFF2-40B4-BE49-F238E27FC236}">
                <a16:creationId xmlns:a16="http://schemas.microsoft.com/office/drawing/2014/main" id="{3AF55E72-924D-4EB4-A5D2-FF891429199D}"/>
              </a:ext>
            </a:extLst>
          </p:cNvPr>
          <p:cNvPicPr>
            <a:picLocks noChangeAspect="1"/>
          </p:cNvPicPr>
          <p:nvPr/>
        </p:nvPicPr>
        <p:blipFill rotWithShape="1">
          <a:blip r:embed="rId4"/>
          <a:srcRect r="-56334" b="20456"/>
          <a:stretch/>
        </p:blipFill>
        <p:spPr>
          <a:xfrm>
            <a:off x="8137265" y="4178711"/>
            <a:ext cx="257338" cy="1841090"/>
          </a:xfrm>
          <a:prstGeom prst="rect">
            <a:avLst/>
          </a:prstGeom>
        </p:spPr>
      </p:pic>
      <p:sp>
        <p:nvSpPr>
          <p:cNvPr id="16" name="Oval 15">
            <a:extLst>
              <a:ext uri="{FF2B5EF4-FFF2-40B4-BE49-F238E27FC236}">
                <a16:creationId xmlns:a16="http://schemas.microsoft.com/office/drawing/2014/main" id="{E8E4B7AC-DD13-4773-A585-FF1E455CB877}"/>
              </a:ext>
            </a:extLst>
          </p:cNvPr>
          <p:cNvSpPr/>
          <p:nvPr/>
        </p:nvSpPr>
        <p:spPr>
          <a:xfrm>
            <a:off x="2438854" y="4803561"/>
            <a:ext cx="2857046" cy="424534"/>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9756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743" y="381000"/>
            <a:ext cx="8262257" cy="988925"/>
          </a:xfrm>
        </p:spPr>
        <p:txBody>
          <a:bodyPr>
            <a:normAutofit/>
          </a:bodyPr>
          <a:lstStyle/>
          <a:p>
            <a:r>
              <a:rPr lang="en-US" dirty="0"/>
              <a:t>District Health Profiles</a:t>
            </a:r>
          </a:p>
        </p:txBody>
      </p:sp>
      <p:pic>
        <p:nvPicPr>
          <p:cNvPr id="3" name="Picture 2">
            <a:extLst>
              <a:ext uri="{FF2B5EF4-FFF2-40B4-BE49-F238E27FC236}">
                <a16:creationId xmlns:a16="http://schemas.microsoft.com/office/drawing/2014/main" id="{F1ACC8C7-67F3-4458-ACEF-58071D60CA84}"/>
              </a:ext>
            </a:extLst>
          </p:cNvPr>
          <p:cNvPicPr>
            <a:picLocks noChangeAspect="1"/>
          </p:cNvPicPr>
          <p:nvPr/>
        </p:nvPicPr>
        <p:blipFill rotWithShape="1">
          <a:blip r:embed="rId3"/>
          <a:srcRect t="182" r="450"/>
          <a:stretch/>
        </p:blipFill>
        <p:spPr>
          <a:xfrm>
            <a:off x="342900" y="1235177"/>
            <a:ext cx="4210050" cy="5219700"/>
          </a:xfrm>
          <a:prstGeom prst="rect">
            <a:avLst/>
          </a:prstGeom>
        </p:spPr>
      </p:pic>
      <p:pic>
        <p:nvPicPr>
          <p:cNvPr id="4" name="Picture 3">
            <a:extLst>
              <a:ext uri="{FF2B5EF4-FFF2-40B4-BE49-F238E27FC236}">
                <a16:creationId xmlns:a16="http://schemas.microsoft.com/office/drawing/2014/main" id="{85040D95-4A97-4C6A-A8C9-698D8C760B76}"/>
              </a:ext>
            </a:extLst>
          </p:cNvPr>
          <p:cNvPicPr>
            <a:picLocks noChangeAspect="1"/>
          </p:cNvPicPr>
          <p:nvPr/>
        </p:nvPicPr>
        <p:blipFill>
          <a:blip r:embed="rId4"/>
          <a:stretch>
            <a:fillRect/>
          </a:stretch>
        </p:blipFill>
        <p:spPr>
          <a:xfrm>
            <a:off x="4569411" y="1235177"/>
            <a:ext cx="4210050" cy="5219700"/>
          </a:xfrm>
          <a:prstGeom prst="rect">
            <a:avLst/>
          </a:prstGeom>
        </p:spPr>
      </p:pic>
    </p:spTree>
    <p:extLst>
      <p:ext uri="{BB962C8B-B14F-4D97-AF65-F5344CB8AC3E}">
        <p14:creationId xmlns:p14="http://schemas.microsoft.com/office/powerpoint/2010/main" val="1212523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9144000" cy="609600"/>
          </a:xfrm>
        </p:spPr>
        <p:txBody>
          <a:bodyPr>
            <a:normAutofit fontScale="90000"/>
          </a:bodyPr>
          <a:lstStyle/>
          <a:p>
            <a:r>
              <a:rPr lang="en-US" dirty="0"/>
              <a:t>Questions and Discussion</a:t>
            </a:r>
          </a:p>
        </p:txBody>
      </p:sp>
      <p:sp>
        <p:nvSpPr>
          <p:cNvPr id="3" name="Content Placeholder 2"/>
          <p:cNvSpPr>
            <a:spLocks noGrp="1"/>
          </p:cNvSpPr>
          <p:nvPr>
            <p:ph idx="1"/>
          </p:nvPr>
        </p:nvSpPr>
        <p:spPr>
          <a:xfrm>
            <a:off x="0" y="3886200"/>
            <a:ext cx="9144000" cy="2971800"/>
          </a:xfrm>
        </p:spPr>
        <p:txBody>
          <a:bodyPr/>
          <a:lstStyle/>
          <a:p>
            <a:pPr marL="0" indent="0" algn="ctr">
              <a:buNone/>
            </a:pPr>
            <a:r>
              <a:rPr lang="en-US" sz="2800" b="1" dirty="0">
                <a:solidFill>
                  <a:srgbClr val="000000"/>
                </a:solidFill>
              </a:rPr>
              <a:t>Kyra Morgan, MS</a:t>
            </a:r>
          </a:p>
          <a:p>
            <a:pPr marL="0" indent="0" algn="ctr">
              <a:buNone/>
            </a:pPr>
            <a:r>
              <a:rPr lang="en-US" sz="1800" dirty="0">
                <a:solidFill>
                  <a:srgbClr val="000000"/>
                </a:solidFill>
              </a:rPr>
              <a:t>State Biostatistician</a:t>
            </a:r>
          </a:p>
          <a:p>
            <a:pPr marL="0" indent="0" algn="ctr">
              <a:buNone/>
            </a:pPr>
            <a:r>
              <a:rPr lang="en-US" sz="1800" dirty="0">
                <a:solidFill>
                  <a:srgbClr val="000000"/>
                </a:solidFill>
              </a:rPr>
              <a:t>Office of Analytics</a:t>
            </a:r>
          </a:p>
          <a:p>
            <a:pPr marL="0" indent="0" algn="ctr">
              <a:buNone/>
            </a:pPr>
            <a:r>
              <a:rPr lang="en-US" sz="1800" dirty="0">
                <a:solidFill>
                  <a:srgbClr val="000000"/>
                </a:solidFill>
              </a:rPr>
              <a:t>Department of Health and Human Services</a:t>
            </a:r>
          </a:p>
          <a:p>
            <a:pPr marL="329184" lvl="1" indent="0" algn="ctr">
              <a:buNone/>
            </a:pPr>
            <a:r>
              <a:rPr lang="en-US" sz="2000" dirty="0">
                <a:solidFill>
                  <a:srgbClr val="000000"/>
                </a:solidFill>
                <a:hlinkClick r:id="rId2"/>
              </a:rPr>
              <a:t>kmorgan@health.nv.gov</a:t>
            </a:r>
            <a:endParaRPr lang="en-US" sz="2000" dirty="0">
              <a:solidFill>
                <a:srgbClr val="000000"/>
              </a:solidFill>
            </a:endParaRPr>
          </a:p>
          <a:p>
            <a:pPr marL="329184" lvl="1" indent="0" algn="ctr">
              <a:buNone/>
            </a:pPr>
            <a:r>
              <a:rPr lang="en-US" sz="2000" dirty="0">
                <a:solidFill>
                  <a:srgbClr val="000000"/>
                </a:solidFill>
              </a:rPr>
              <a:t>775-684-4161</a:t>
            </a:r>
          </a:p>
          <a:p>
            <a:pPr marL="0" indent="0" algn="ctr">
              <a:buNone/>
            </a:pPr>
            <a:r>
              <a:rPr lang="en-US" sz="2000" dirty="0">
                <a:solidFill>
                  <a:srgbClr val="000000"/>
                </a:solidFill>
              </a:rPr>
              <a:t> </a:t>
            </a:r>
          </a:p>
          <a:p>
            <a:pPr marL="0" indent="0" algn="ctr">
              <a:buNone/>
            </a:pPr>
            <a:endParaRPr lang="en-US" sz="2000"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35045260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467</Words>
  <Application>Microsoft Office PowerPoint</Application>
  <PresentationFormat>On-screen Show (4:3)</PresentationFormat>
  <Paragraphs>67</Paragraphs>
  <Slides>9</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Office of Analytics Department of Health and Human Services   </vt:lpstr>
      <vt:lpstr>Office of Analytics</vt:lpstr>
      <vt:lpstr>Available Data:</vt:lpstr>
      <vt:lpstr>PowerPoint Presentation</vt:lpstr>
      <vt:lpstr>PowerPoint Presentation</vt:lpstr>
      <vt:lpstr>PowerPoint Presentation</vt:lpstr>
      <vt:lpstr>PowerPoint Presentation</vt:lpstr>
      <vt:lpstr>District Health Profiles</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Analytics Department of Health and Human Services</dc:title>
  <dc:creator>Kyra E. Morgan</dc:creator>
  <cp:lastModifiedBy>Wendy Thornley</cp:lastModifiedBy>
  <cp:revision>3</cp:revision>
  <dcterms:created xsi:type="dcterms:W3CDTF">2019-01-22T21:20:04Z</dcterms:created>
  <dcterms:modified xsi:type="dcterms:W3CDTF">2019-01-28T20:38:59Z</dcterms:modified>
</cp:coreProperties>
</file>